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13716000" cx="24384000"/>
  <p:notesSz cx="6858000" cy="9144000"/>
  <p:embeddedFontLst>
    <p:embeddedFont>
      <p:font typeface="Helvetica Neu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hKxCwCwV+7p5+4Q2NOozNdYyeY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 want to to fit it in 5 minutes. 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Alignment?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Containerization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Something to change?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May be missed by the other squads?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V2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Security  </a:t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5ccf8041a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25ccf8041a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2b47f39aa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72b47f39aa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2b47f39aa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72b47f39aa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5ccf8041a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25ccf8041a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65fa13faf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f65fa13faf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2b47f39a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72b47f39a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2b47f39aa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72b47f39a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2b47f39aa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72b47f39aa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2b47f39aa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72b47f39aa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72b47f39aa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72b47f39aa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https://flic.kr/p/2knYMv3</a:t>
            </a:r>
            <a:endParaRPr/>
          </a:p>
        </p:txBody>
      </p:sp>
      <p:sp>
        <p:nvSpPr>
          <p:cNvPr id="45" name="Google Shape;4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2b47f39aa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72b47f39aa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72b47f39aa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72b47f39aa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2b47f39aa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72b47f39aa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2b47f39aa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172b47f39aa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2b47f39aa_0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172b47f39aa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2b47f39aa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172b47f39aa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2b47f39aa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72b47f39aa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2b47f39aa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72b47f39aa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2b47f39aa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172b47f39aa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2b47f39aa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72b47f39aa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65fa13faf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are the other topics I need to cover here?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Security - All the different approaches to the security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 Store - Improved discoverability of the Zowe extensions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New UI tools - Chatbots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 - Improvement to the feedback loops we are using as Zowe. 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Mentorships - Better work with the mentees and potential mentees.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Hybrid environments. 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Far away</a:t>
            </a:r>
            <a:endParaRPr/>
          </a:p>
          <a:p>
            <a:pPr indent="-3175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Artificial Intelligence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gf65fa13faf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2b47f39aa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72b47f39aa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d9bad2e4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https://flic.kr/p/2kW6nYL</a:t>
            </a:r>
            <a:endParaRPr/>
          </a:p>
        </p:txBody>
      </p:sp>
      <p:sp>
        <p:nvSpPr>
          <p:cNvPr id="60" name="Google Shape;60;g13d9bad2e4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27cc43d7d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https://flic.kr/p/2kW6nYL</a:t>
            </a:r>
            <a:endParaRPr/>
          </a:p>
        </p:txBody>
      </p:sp>
      <p:sp>
        <p:nvSpPr>
          <p:cNvPr id="69" name="Google Shape;69;g1227cc43d7d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27cc43d7d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https://flic.kr/p/2kW6nYL</a:t>
            </a:r>
            <a:endParaRPr/>
          </a:p>
        </p:txBody>
      </p:sp>
      <p:sp>
        <p:nvSpPr>
          <p:cNvPr id="78" name="Google Shape;78;g1227cc43d7d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27cc43d7d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https://flic.kr/p/2kW6nYL</a:t>
            </a:r>
            <a:endParaRPr/>
          </a:p>
        </p:txBody>
      </p:sp>
      <p:sp>
        <p:nvSpPr>
          <p:cNvPr id="87" name="Google Shape;87;g1227cc43d7d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27cc43d7d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https://flic.kr/p/2kW6nYL</a:t>
            </a:r>
            <a:endParaRPr/>
          </a:p>
        </p:txBody>
      </p:sp>
      <p:sp>
        <p:nvSpPr>
          <p:cNvPr id="96" name="Google Shape;96;g1227cc43d7d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5ccf8041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125ccf8041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 Page Number" showMasterSp="0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6"/>
          <p:cNvSpPr txBox="1"/>
          <p:nvPr>
            <p:ph idx="12" type="sldNum"/>
          </p:nvPr>
        </p:nvSpPr>
        <p:spPr>
          <a:xfrm>
            <a:off x="23439966" y="12861484"/>
            <a:ext cx="526654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ark">
  <p:cSld name="Title Dar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idx="12" type="sldNum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ight" showMasterSp="0">
  <p:cSld name="Title Light">
    <p:bg>
      <p:bgPr>
        <a:solidFill>
          <a:srgbClr val="DFE0D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5" name="Google Shape;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380452" y="12699135"/>
            <a:ext cx="1397001" cy="60943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8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 showMasterSp="0">
  <p:cSld name="Transition">
    <p:bg>
      <p:bgPr>
        <a:solidFill>
          <a:srgbClr val="326DF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/>
          <p:nvPr>
            <p:ph idx="12" type="sldNum"/>
          </p:nvPr>
        </p:nvSpPr>
        <p:spPr>
          <a:xfrm>
            <a:off x="23417880" y="12908050"/>
            <a:ext cx="61535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9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4C4C4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1" name="Google Shape;2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99850" y="8235829"/>
            <a:ext cx="7056502" cy="6591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wheel" showMasterSp="0">
  <p:cSld name="Transition wheel">
    <p:bg>
      <p:bgPr>
        <a:solidFill>
          <a:srgbClr val="326DF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idx="12" type="sldNum"/>
          </p:nvPr>
        </p:nvSpPr>
        <p:spPr>
          <a:xfrm>
            <a:off x="23417880" y="12908050"/>
            <a:ext cx="61535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0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4C4C4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at wheel_App Connect Hero Image.png" id="25" name="Google Shape;2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32298" y="6954388"/>
            <a:ext cx="8478185" cy="791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 showMasterSp="0">
  <p:cSld name="Thanks">
    <p:bg>
      <p:bgPr>
        <a:solidFill>
          <a:srgbClr val="326DF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/>
          <p:nvPr>
            <p:ph idx="12" type="sldNum"/>
          </p:nvPr>
        </p:nvSpPr>
        <p:spPr>
          <a:xfrm>
            <a:off x="23417880" y="12908050"/>
            <a:ext cx="61535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1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4C4C4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1"/>
          <p:cNvSpPr txBox="1"/>
          <p:nvPr/>
        </p:nvSpPr>
        <p:spPr>
          <a:xfrm>
            <a:off x="4066392" y="5396434"/>
            <a:ext cx="16251215" cy="122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0" name="Google Shape;3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87156" y="7823701"/>
            <a:ext cx="7056490" cy="700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">
  <p:cSld name="Image slide">
    <p:bg>
      <p:bgPr>
        <a:solidFill>
          <a:srgbClr val="FF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/>
          <p:nvPr/>
        </p:nvSpPr>
        <p:spPr>
          <a:xfrm>
            <a:off x="7446543" y="12979455"/>
            <a:ext cx="821267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2"/>
          <p:cNvSpPr/>
          <p:nvPr/>
        </p:nvSpPr>
        <p:spPr>
          <a:xfrm>
            <a:off x="6908800" y="12979453"/>
            <a:ext cx="524933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2"/>
          <p:cNvSpPr txBox="1"/>
          <p:nvPr>
            <p:ph type="title"/>
          </p:nvPr>
        </p:nvSpPr>
        <p:spPr>
          <a:xfrm>
            <a:off x="1581155" y="1584516"/>
            <a:ext cx="7304613" cy="2051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7138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467"/>
              <a:buFont typeface="Arial"/>
              <a:buNone/>
              <a:defRPr sz="7467">
                <a:solidFill>
                  <a:schemeClr val="accent5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6" name="Google Shape;6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383498" y="12668392"/>
            <a:ext cx="1390905" cy="5514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 txBox="1"/>
          <p:nvPr>
            <p:ph type="title"/>
          </p:nvPr>
        </p:nvSpPr>
        <p:spPr>
          <a:xfrm>
            <a:off x="584199" y="356940"/>
            <a:ext cx="9039275" cy="699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" type="body"/>
          </p:nvPr>
        </p:nvSpPr>
        <p:spPr>
          <a:xfrm>
            <a:off x="1219199" y="3200399"/>
            <a:ext cx="21945601" cy="9051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»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7350" lvl="5" marL="27432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7350" lvl="6" marL="32004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7350" lvl="7" marL="36576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7350" lvl="8" marL="41148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2" type="sldNum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hyperlink" Target="https://unsplash.com/photos/hPcKqp8ztZ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hyperlink" Target="https://flic.kr/p/e5hWaC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unsplash.com/photos/CsZZmiBTpFY" TargetMode="External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jpg"/><Relationship Id="rId4" Type="http://schemas.openxmlformats.org/officeDocument/2006/relationships/hyperlink" Target="https://unsplash.com/photos/5fNmWej4tA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hyperlink" Target="https://flic.kr/p/aXZw6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jpg"/><Relationship Id="rId4" Type="http://schemas.openxmlformats.org/officeDocument/2006/relationships/hyperlink" Target="https://unsplash.com/photos/L6zXAJD01A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hyperlink" Target="https://unsplash.com/photos/Bhe0nfvnGg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Relationship Id="rId4" Type="http://schemas.openxmlformats.org/officeDocument/2006/relationships/hyperlink" Target="https://unsplash.com/photos/3lQExS5hl8Q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hyperlink" Target="https://flic.kr/p/2iMPJtz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hyperlink" Target="https://flic.kr/p/e7y8A8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/>
        </p:nvSpPr>
        <p:spPr>
          <a:xfrm>
            <a:off x="1063239" y="3990714"/>
            <a:ext cx="13073384" cy="280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Zowe </a:t>
            </a:r>
            <a:r>
              <a:rPr lang="en-US" sz="9600">
                <a:solidFill>
                  <a:srgbClr val="FFFFFF"/>
                </a:solidFill>
              </a:rPr>
              <a:t>4</a:t>
            </a: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 2022 PI Planning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TSC Focus  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outdoor, sign, envelope&#10;&#10;Description automatically generated" id="40" name="Google Shape;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0400" y="2101066"/>
            <a:ext cx="8191598" cy="819159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 txBox="1"/>
          <p:nvPr>
            <p:ph idx="12" type="sldNum"/>
          </p:nvPr>
        </p:nvSpPr>
        <p:spPr>
          <a:xfrm>
            <a:off x="23439966" y="12861484"/>
            <a:ext cx="526654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"/>
          <p:cNvSpPr/>
          <p:nvPr/>
        </p:nvSpPr>
        <p:spPr>
          <a:xfrm>
            <a:off x="1562002" y="10292664"/>
            <a:ext cx="12004568" cy="15696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Presenters:</a:t>
            </a:r>
            <a:b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Jakub Balhar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5ccf8041a_0_16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Issue Handling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25ccf8041a_0_16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g125ccf8041a_0_16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lang="en-US" sz="6300">
                <a:solidFill>
                  <a:schemeClr val="lt1"/>
                </a:solidFill>
              </a:rPr>
              <a:t>Lifecycle 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Time to response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Types of issues</a:t>
            </a:r>
            <a:endParaRPr sz="6300">
              <a:solidFill>
                <a:schemeClr val="lt1"/>
              </a:solidFill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○"/>
            </a:pPr>
            <a:r>
              <a:rPr lang="en-US" sz="6300">
                <a:solidFill>
                  <a:schemeClr val="lt1"/>
                </a:solidFill>
              </a:rPr>
              <a:t>Bugs, Enhancements, Questions</a:t>
            </a:r>
            <a:endParaRPr sz="6300">
              <a:solidFill>
                <a:schemeClr val="lt1"/>
              </a:solidFill>
            </a:endParaRPr>
          </a:p>
          <a:p>
            <a:pPr indent="-628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Priority, Severity</a:t>
            </a:r>
            <a:endParaRPr sz="6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125ccf8041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2199" y="2354000"/>
            <a:ext cx="6431949" cy="96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25ccf8041a_0_16"/>
          <p:cNvSpPr txBox="1"/>
          <p:nvPr/>
        </p:nvSpPr>
        <p:spPr>
          <a:xfrm>
            <a:off x="16097225" y="12011350"/>
            <a:ext cx="18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Long overdue issue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2b47f39aa_0_42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72b47f39aa_0_42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g172b47f39aa_0_42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lang="en-US" sz="6300">
                <a:solidFill>
                  <a:schemeClr val="lt1"/>
                </a:solidFill>
              </a:rPr>
              <a:t>Unit testing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Functional Testing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Acceptance Testing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Penetration Testing</a:t>
            </a:r>
            <a:endParaRPr sz="6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00">
              <a:solidFill>
                <a:schemeClr val="lt1"/>
              </a:solidFill>
            </a:endParaRPr>
          </a:p>
          <a:p>
            <a:pPr indent="-628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Codify Best Practices</a:t>
            </a:r>
            <a:endParaRPr sz="6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172b47f39aa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502" y="2354001"/>
            <a:ext cx="12104774" cy="807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72b47f39aa_0_42"/>
          <p:cNvSpPr txBox="1"/>
          <p:nvPr/>
        </p:nvSpPr>
        <p:spPr>
          <a:xfrm>
            <a:off x="17421688" y="10428900"/>
            <a:ext cx="13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Load Testing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2b47f39aa_0_37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172b47f39aa_0_37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5ccf8041a_0_23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Releases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25ccf8041a_0_23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g125ccf8041a_0_23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lang="en-US" sz="6300">
                <a:solidFill>
                  <a:schemeClr val="lt1"/>
                </a:solidFill>
              </a:rPr>
              <a:t>Intellij Explorer GA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Zowe Chat Technical Preview</a:t>
            </a:r>
            <a:endParaRPr sz="6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125ccf8041a_0_23"/>
          <p:cNvSpPr txBox="1"/>
          <p:nvPr/>
        </p:nvSpPr>
        <p:spPr>
          <a:xfrm>
            <a:off x="16390225" y="10879000"/>
            <a:ext cx="229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Communicate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125ccf8041a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21021" y="1851473"/>
            <a:ext cx="12036706" cy="902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65fa13faf_0_51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Education and certification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f65fa13faf_0_51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gf65fa13faf_0_51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lang="en-US" sz="6300">
                <a:solidFill>
                  <a:schemeClr val="lt1"/>
                </a:solidFill>
              </a:rPr>
              <a:t>First course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Explore the options for interactive courses</a:t>
            </a:r>
            <a:endParaRPr sz="6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f65fa13faf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496" y="2353998"/>
            <a:ext cx="12036706" cy="80307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f65fa13faf_0_51"/>
          <p:cNvSpPr txBox="1"/>
          <p:nvPr/>
        </p:nvSpPr>
        <p:spPr>
          <a:xfrm>
            <a:off x="16450300" y="10384750"/>
            <a:ext cx="32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This is the right way, I am telling you.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2b47f39aa_0_0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lang="en-US" sz="9600">
                <a:solidFill>
                  <a:srgbClr val="FFFFFF"/>
                </a:solidFill>
              </a:rPr>
              <a:t>State of the 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72b47f39aa_0_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2b47f39aa_0_5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API Mediation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72b47f39aa_0_5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g172b47f39a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5" y="1866348"/>
            <a:ext cx="11363325" cy="70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72b47f39a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6550" y="1879548"/>
            <a:ext cx="11001375" cy="87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72b47f39aa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825" y="9039323"/>
            <a:ext cx="7193594" cy="445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72b47f39aa_0_13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CLI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72b47f39aa_0_13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g172b47f39aa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48"/>
            <a:ext cx="11572875" cy="71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72b47f39aa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7675" y="1879548"/>
            <a:ext cx="11020425" cy="88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72b47f39aa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56648"/>
            <a:ext cx="7110820" cy="4406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2b47f39aa_0_82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Docs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72b47f39aa_0_82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g172b47f39aa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48"/>
            <a:ext cx="11277600" cy="71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72b47f39aa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2400" y="1879548"/>
            <a:ext cx="10991850" cy="87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72b47f39aa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47123"/>
            <a:ext cx="7126188" cy="441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2b47f39aa_0_114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Explorers - VSCode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72b47f39aa_0_114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g172b47f39aa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48"/>
            <a:ext cx="11210925" cy="70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72b47f39aa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5725" y="1879548"/>
            <a:ext cx="10982325" cy="87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72b47f39aa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18548"/>
            <a:ext cx="7172295" cy="444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/>
          <p:nvPr/>
        </p:nvSpPr>
        <p:spPr>
          <a:xfrm>
            <a:off x="560831" y="536448"/>
            <a:ext cx="22207357" cy="1190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23439966" y="12861484"/>
            <a:ext cx="526654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2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Simplify the usage of the zOS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the learning curve for zOS</a:t>
            </a:r>
            <a:endParaRPr b="0" i="0" sz="5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Attract new people to zOS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great community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502" y="2353997"/>
            <a:ext cx="10734901" cy="716107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"/>
          <p:cNvSpPr txBox="1"/>
          <p:nvPr/>
        </p:nvSpPr>
        <p:spPr>
          <a:xfrm>
            <a:off x="16182200" y="9515075"/>
            <a:ext cx="24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On a mission to repair bike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2b47f39aa_0_72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Installation and packaging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172b47f39aa_0_72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172b47f39aa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48"/>
            <a:ext cx="11306175" cy="71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72b47f39aa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0975" y="1879548"/>
            <a:ext cx="10963275" cy="89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72b47f39aa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37598"/>
            <a:ext cx="7141557" cy="442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2b47f39aa_0_67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ZLUX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72b47f39aa_0_67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g172b47f39aa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48"/>
            <a:ext cx="11210925" cy="71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72b47f39aa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5725" y="1879548"/>
            <a:ext cx="11029950" cy="87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72b47f39aa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56648"/>
            <a:ext cx="7110820" cy="4406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2b47f39aa_0_55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ZSS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72b47f39aa_0_55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7" name="Google Shape;217;g172b47f39aa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48"/>
            <a:ext cx="11191875" cy="71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72b47f39aa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6675" y="1879548"/>
            <a:ext cx="10982325" cy="88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2b47f39aa_0_90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lang="en-US" sz="9600">
                <a:solidFill>
                  <a:srgbClr val="FFFFFF"/>
                </a:solidFill>
              </a:rPr>
              <a:t>State of the community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72b47f39aa_0_9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b47f39aa_0_104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Contributors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72b47f39aa_0_104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g172b47f39aa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5" y="1727152"/>
            <a:ext cx="22013149" cy="113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2b47f39aa_0_109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Explorers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72b47f39aa_0_109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g172b47f39aa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5" y="1727151"/>
            <a:ext cx="17683176" cy="1141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2b47f39aa_0_122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New Contributors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72b47f39aa_0_122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g172b47f39aa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5" y="1727152"/>
            <a:ext cx="22332425" cy="107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2b47f39aa_0_140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Slack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172b47f39aa_0_14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g172b47f39aa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5" y="1727152"/>
            <a:ext cx="10735994" cy="115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2b47f39aa_0_99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lang="en-US" sz="9600">
                <a:solidFill>
                  <a:srgbClr val="FFFFFF"/>
                </a:solidFill>
              </a:rPr>
              <a:t>State of the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172b47f39aa_0_99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2b47f39aa_0_50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Code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72b47f39aa_0_5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g172b47f39aa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5" y="1727151"/>
            <a:ext cx="20933175" cy="111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65fa13faf_0_23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f65fa13faf_0_23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2b47f39aa_0_134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PR Cycle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172b47f39aa_0_134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g172b47f39aa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5" y="1727151"/>
            <a:ext cx="20001965" cy="111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d9bad2e49_0_0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 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13d9bad2e49_0_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g13d9bad2e49_0_0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Simplify the first steps up to the production deployment.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○"/>
            </a:pPr>
            <a:r>
              <a:rPr lang="en-US" sz="6300">
                <a:solidFill>
                  <a:schemeClr val="lt1"/>
                </a:solidFill>
              </a:rPr>
              <a:t>Certificate setup on server side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 adoption of Zowe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Certifications and courses to help Zowe.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g13d9bad2e4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496" y="2353998"/>
            <a:ext cx="12036706" cy="803074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13d9bad2e49_0_0"/>
          <p:cNvSpPr txBox="1"/>
          <p:nvPr/>
        </p:nvSpPr>
        <p:spPr>
          <a:xfrm>
            <a:off x="17242450" y="10384750"/>
            <a:ext cx="16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For the first time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27cc43d7d_0_9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1227cc43d7d_0_9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g1227cc43d7d_0_9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 Sec Ops 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Integrating security practices deeper in development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○"/>
            </a:pPr>
            <a:r>
              <a:rPr lang="en-US" sz="6300">
                <a:solidFill>
                  <a:schemeClr val="lt1"/>
                </a:solidFill>
              </a:rPr>
              <a:t>Open SSF Foundation recommendations</a:t>
            </a:r>
            <a:endParaRPr sz="6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g1227cc43d7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8574" y="1727150"/>
            <a:ext cx="6049100" cy="90758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227cc43d7d_0_9"/>
          <p:cNvSpPr txBox="1"/>
          <p:nvPr/>
        </p:nvSpPr>
        <p:spPr>
          <a:xfrm>
            <a:off x="15589125" y="10803025"/>
            <a:ext cx="11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Safe Space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27cc43d7d_0_23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1227cc43d7d_0_23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1227cc43d7d_0_23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Deeper integration with the users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tools to get feedback and adapt direction based on it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1227cc43d7d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496" y="2353998"/>
            <a:ext cx="12036706" cy="802447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1227cc43d7d_0_23"/>
          <p:cNvSpPr txBox="1"/>
          <p:nvPr/>
        </p:nvSpPr>
        <p:spPr>
          <a:xfrm>
            <a:off x="16760500" y="10378475"/>
            <a:ext cx="26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Let us know. Mail accepted!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27cc43d7d_0_30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Mentorships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1227cc43d7d_0_3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g1227cc43d7d_0_30"/>
          <p:cNvSpPr txBox="1"/>
          <p:nvPr/>
        </p:nvSpPr>
        <p:spPr>
          <a:xfrm>
            <a:off x="1270321" y="2366425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Pipeline for the projects and mentors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Better integration with LF and OMP mentorship programs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g1227cc43d7d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252" y="2366426"/>
            <a:ext cx="10505076" cy="78788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227cc43d7d_0_30"/>
          <p:cNvSpPr txBox="1"/>
          <p:nvPr/>
        </p:nvSpPr>
        <p:spPr>
          <a:xfrm>
            <a:off x="15344238" y="10245225"/>
            <a:ext cx="43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This is how the code looks like when played on violin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27cc43d7d_0_37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Hybrid Environments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1227cc43d7d_0_37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g1227cc43d7d_0_37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 Economy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Zowe APIs, Vendor APIs, Customers APIs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Complex deployments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Multiple sysplexes + Cloud 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1227cc43d7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702" y="2354001"/>
            <a:ext cx="11192274" cy="7466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227cc43d7d_0_37"/>
          <p:cNvSpPr txBox="1"/>
          <p:nvPr/>
        </p:nvSpPr>
        <p:spPr>
          <a:xfrm>
            <a:off x="17124438" y="9820175"/>
            <a:ext cx="14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Hybrid Cocktail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5ccf8041a_0_0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lang="en-US" sz="9600">
                <a:solidFill>
                  <a:srgbClr val="FFFFFF"/>
                </a:solidFill>
              </a:rPr>
              <a:t>Policies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25ccf8041a_0_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Custom 9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599D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Peter Fandel</dc:creator>
</cp:coreProperties>
</file>